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9" r:id="rId3"/>
    <p:sldId id="257" r:id="rId4"/>
    <p:sldId id="263" r:id="rId5"/>
    <p:sldId id="264" r:id="rId6"/>
    <p:sldId id="272" r:id="rId7"/>
    <p:sldId id="271" r:id="rId8"/>
    <p:sldId id="270" r:id="rId9"/>
    <p:sldId id="265" r:id="rId10"/>
    <p:sldId id="258" r:id="rId11"/>
    <p:sldId id="268" r:id="rId12"/>
    <p:sldId id="267" r:id="rId13"/>
    <p:sldId id="266" r:id="rId14"/>
    <p:sldId id="260" r:id="rId15"/>
    <p:sldId id="269" r:id="rId16"/>
    <p:sldId id="261"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89" d="100"/>
          <a:sy n="89" d="100"/>
        </p:scale>
        <p:origin x="-120"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568AF7-27A0-4EC1-93CF-21786AAFF505}" type="datetimeFigureOut">
              <a:rPr lang="en-US" smtClean="0"/>
              <a:pPr/>
              <a:t>9/15/2009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1B500-99B0-4441-836A-4936072008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Schools</a:t>
            </a:r>
            <a:r>
              <a:rPr lang="en-US" baseline="0" dirty="0" smtClean="0"/>
              <a:t> face challenges that are unique to their district, city , and region. We will cover some of these issues in chapter eight. These issues </a:t>
            </a:r>
            <a:r>
              <a:rPr lang="en-US" baseline="0" smtClean="0"/>
              <a:t>may come </a:t>
            </a:r>
            <a:r>
              <a:rPr lang="en-US" baseline="0" dirty="0" smtClean="0"/>
              <a:t>sharply into focus when considering technology, and in particular, the use of  Web 2.0 Tools.</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with learning challenges are now able to have access to podcasts, learning materials, and videos, and at times that suit their individual schedules</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01B500-99B0-4441-836A-49360720088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the challenge if some families have high speed internet access and other families don’t. Is it fair to assign homework utilizing a computer when children do not have equal access outside the school environment?</a:t>
            </a:r>
            <a:endParaRPr lang="en-US" dirty="0" smtClean="0"/>
          </a:p>
          <a:p>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Another use for Web 2.0 is for the students that miss days or weeks of school to be with their families or if they are sick, they can catch up on missed work. </a:t>
            </a:r>
          </a:p>
          <a:p>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One Laptop Per Child program</a:t>
            </a:r>
            <a:r>
              <a:rPr lang="en-US" baseline="0" dirty="0" smtClean="0"/>
              <a:t> is an idea suggested by </a:t>
            </a:r>
            <a:r>
              <a:rPr lang="en-US" baseline="0" dirty="0" err="1" smtClean="0"/>
              <a:t>www.laptop.org</a:t>
            </a:r>
            <a:r>
              <a:rPr lang="en-US" baseline="0" dirty="0" smtClean="0"/>
              <a:t> which has a model to propose a $100 laptop per child. They will work off a satellite connection and many areas of the United States would qualify for this program.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01B500-99B0-4441-836A-49360720088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gives way for students to utilize an Electronic Portfolio; similar to what we, as future teachers will be using in </a:t>
            </a:r>
            <a:r>
              <a:rPr lang="en-US" baseline="0" dirty="0" err="1" smtClean="0"/>
              <a:t>LiveText</a:t>
            </a:r>
            <a:r>
              <a:rPr lang="en-US" baseline="0" dirty="0" smtClean="0"/>
              <a:t>. Students can collect their work in a digital archive.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use of technology can be a motivating factor</a:t>
            </a:r>
            <a:r>
              <a:rPr lang="en-US" baseline="0" dirty="0" smtClean="0"/>
              <a:t> for portfolios, especially if they are engaging for the learners.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fastest</a:t>
            </a:r>
            <a:r>
              <a:rPr lang="en-US" baseline="0" dirty="0" smtClean="0"/>
              <a:t> growing student population and by 2025 will make up one in every 4 students are English Language Learners. Based on that information, there is a need to provide better instruction and an updated invigorated approach to teach English Language Learners.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Cooperative learning activities have shown a positive effect on the academic achievement of English Language Learners.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research has also shown that the use of a computer</a:t>
            </a:r>
            <a:r>
              <a:rPr lang="en-US" baseline="0" dirty="0" smtClean="0"/>
              <a:t> program helped English Language Learners develop critical analysis skills.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stayed</a:t>
            </a:r>
            <a:r>
              <a:rPr lang="en-US" baseline="0" dirty="0" smtClean="0"/>
              <a:t> on task, recalled vocabulary, improved pronunciation and demonstrated increased motivation. </a:t>
            </a:r>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1B500-99B0-4441-836A-4936072008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15BE8D70-D717-440C-BF97-5318C1C3CF89}" type="datetimeFigureOut">
              <a:rPr lang="en-US" smtClean="0"/>
              <a:pPr/>
              <a:t>9/15/2009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3F21D140-8893-4B33-9C13-7BF47C6244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BE8D70-D717-440C-BF97-5318C1C3CF89}"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5BE8D70-D717-440C-BF97-5318C1C3CF89}" type="datetimeFigureOut">
              <a:rPr lang="en-US" smtClean="0"/>
              <a:pPr/>
              <a:t>9/15/2009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3F21D140-8893-4B33-9C13-7BF47C6244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BE8D70-D717-440C-BF97-5318C1C3CF89}"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15BE8D70-D717-440C-BF97-5318C1C3CF89}" type="datetimeFigureOut">
              <a:rPr lang="en-US" smtClean="0"/>
              <a:pPr/>
              <a:t>9/15/2009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3F21D140-8893-4B33-9C13-7BF47C6244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BE8D70-D717-440C-BF97-5318C1C3CF89}"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BE8D70-D717-440C-BF97-5318C1C3CF89}" type="datetimeFigureOut">
              <a:rPr lang="en-US" smtClean="0"/>
              <a:pPr/>
              <a:t>9/15/2009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BE8D70-D717-440C-BF97-5318C1C3CF89}" type="datetimeFigureOut">
              <a:rPr lang="en-US" smtClean="0"/>
              <a:pPr/>
              <a:t>9/15/2009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15BE8D70-D717-440C-BF97-5318C1C3CF89}" type="datetimeFigureOut">
              <a:rPr lang="en-US" smtClean="0"/>
              <a:pPr/>
              <a:t>9/15/2009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BE8D70-D717-440C-BF97-5318C1C3CF89}"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1D140-8893-4B33-9C13-7BF47C6244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15BE8D70-D717-440C-BF97-5318C1C3CF89}"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1D140-8893-4B33-9C13-7BF47C62442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15BE8D70-D717-440C-BF97-5318C1C3CF89}" type="datetimeFigureOut">
              <a:rPr lang="en-US" smtClean="0"/>
              <a:pPr/>
              <a:t>9/15/2009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3F21D140-8893-4B33-9C13-7BF47C6244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Systemic Issues</a:t>
            </a:r>
            <a:endParaRPr lang="en-US" dirty="0"/>
          </a:p>
        </p:txBody>
      </p:sp>
      <p:sp>
        <p:nvSpPr>
          <p:cNvPr id="3" name="Subtitle 2"/>
          <p:cNvSpPr>
            <a:spLocks noGrp="1"/>
          </p:cNvSpPr>
          <p:nvPr>
            <p:ph type="subTitle" idx="1"/>
          </p:nvPr>
        </p:nvSpPr>
        <p:spPr/>
        <p:txBody>
          <a:bodyPr/>
          <a:lstStyle/>
          <a:p>
            <a:r>
              <a:rPr lang="en-US" dirty="0" smtClean="0"/>
              <a:t>Chapter 8</a:t>
            </a:r>
          </a:p>
          <a:p>
            <a:r>
              <a:rPr lang="en-US" dirty="0" smtClean="0"/>
              <a:t>Pages 159-176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Students with special needs</a:t>
            </a:r>
            <a:endParaRPr lang="en-US" dirty="0"/>
          </a:p>
        </p:txBody>
      </p:sp>
      <p:sp>
        <p:nvSpPr>
          <p:cNvPr id="6" name="Content Placeholder 5"/>
          <p:cNvSpPr>
            <a:spLocks noGrp="1"/>
          </p:cNvSpPr>
          <p:nvPr>
            <p:ph idx="1"/>
          </p:nvPr>
        </p:nvSpPr>
        <p:spPr>
          <a:xfrm>
            <a:off x="457200" y="1905000"/>
            <a:ext cx="7239000" cy="4550736"/>
          </a:xfrm>
        </p:spPr>
        <p:txBody>
          <a:bodyPr/>
          <a:lstStyle/>
          <a:p>
            <a:r>
              <a:rPr lang="en-US" dirty="0" smtClean="0"/>
              <a:t>Students with disabilities have a greater need for accessing technology than do their non disabled peers. </a:t>
            </a:r>
          </a:p>
          <a:p>
            <a:endParaRPr lang="en-US" dirty="0" smtClean="0"/>
          </a:p>
          <a:p>
            <a:r>
              <a:rPr lang="en-US" dirty="0" smtClean="0"/>
              <a:t>This is especially true for the students with sensory and physical impairments. </a:t>
            </a:r>
          </a:p>
          <a:p>
            <a:pPr>
              <a:buNone/>
            </a:pPr>
            <a:endParaRPr lang="en-US" dirty="0"/>
          </a:p>
        </p:txBody>
      </p:sp>
      <p:pic>
        <p:nvPicPr>
          <p:cNvPr id="3074" name="Picture 2" descr="C:\Program Files\Microsoft Office\MEDIA\CAGCAT10\j0293238.wmf"/>
          <p:cNvPicPr>
            <a:picLocks noChangeAspect="1" noChangeArrowheads="1"/>
          </p:cNvPicPr>
          <p:nvPr/>
        </p:nvPicPr>
        <p:blipFill>
          <a:blip r:embed="rId3" cstate="print"/>
          <a:srcRect/>
          <a:stretch>
            <a:fillRect/>
          </a:stretch>
        </p:blipFill>
        <p:spPr bwMode="auto">
          <a:xfrm>
            <a:off x="2667000" y="4664086"/>
            <a:ext cx="2971800" cy="219391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Equality and the digital divide</a:t>
            </a:r>
            <a:endParaRPr lang="en-US" dirty="0"/>
          </a:p>
        </p:txBody>
      </p:sp>
      <p:sp>
        <p:nvSpPr>
          <p:cNvPr id="7" name="Subtitle 6"/>
          <p:cNvSpPr>
            <a:spLocks noGrp="1"/>
          </p:cNvSpPr>
          <p:nvPr>
            <p:ph type="subTitle" idx="1"/>
          </p:nvPr>
        </p:nvSpPr>
        <p:spPr/>
        <p:txBody>
          <a:bodyPr/>
          <a:lstStyle/>
          <a:p>
            <a:r>
              <a:rPr lang="en-US" dirty="0" smtClean="0"/>
              <a:t>Chapter 8</a:t>
            </a:r>
          </a:p>
          <a:p>
            <a:r>
              <a:rPr lang="en-US" dirty="0" smtClean="0"/>
              <a:t> Page 165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smtClean="0"/>
              <a:t>Equity and the digital divide</a:t>
            </a:r>
            <a:endParaRPr lang="en-US" dirty="0"/>
          </a:p>
        </p:txBody>
      </p:sp>
      <p:sp>
        <p:nvSpPr>
          <p:cNvPr id="5" name="Content Placeholder 4"/>
          <p:cNvSpPr>
            <a:spLocks noGrp="1"/>
          </p:cNvSpPr>
          <p:nvPr>
            <p:ph idx="1"/>
          </p:nvPr>
        </p:nvSpPr>
        <p:spPr/>
        <p:txBody>
          <a:bodyPr/>
          <a:lstStyle/>
          <a:p>
            <a:pPr>
              <a:buNone/>
            </a:pPr>
            <a:endParaRPr lang="en-US" dirty="0" smtClean="0"/>
          </a:p>
          <a:p>
            <a:r>
              <a:rPr lang="en-US" sz="2800" dirty="0" smtClean="0"/>
              <a:t>An ongoing challenge for all schools is to provide an equal opportunity to learn and achieve for each and every student.</a:t>
            </a:r>
          </a:p>
          <a:p>
            <a:pPr>
              <a:buNone/>
            </a:pPr>
            <a:endParaRPr lang="en-US" dirty="0"/>
          </a:p>
        </p:txBody>
      </p:sp>
      <p:pic>
        <p:nvPicPr>
          <p:cNvPr id="1030" name="Picture 6" descr="C:\Program Files\Microsoft Office\MEDIA\CAGCAT10\j0300520.gif"/>
          <p:cNvPicPr>
            <a:picLocks noChangeAspect="1" noChangeArrowheads="1" noCrop="1"/>
          </p:cNvPicPr>
          <p:nvPr/>
        </p:nvPicPr>
        <p:blipFill>
          <a:blip r:embed="rId3" cstate="print"/>
          <a:srcRect/>
          <a:stretch>
            <a:fillRect/>
          </a:stretch>
        </p:blipFill>
        <p:spPr bwMode="auto">
          <a:xfrm>
            <a:off x="2514600" y="3733800"/>
            <a:ext cx="2819400" cy="242468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1143000"/>
          </a:xfrm>
        </p:spPr>
        <p:txBody>
          <a:bodyPr>
            <a:normAutofit fontScale="90000"/>
          </a:bodyPr>
          <a:lstStyle/>
          <a:p>
            <a:pPr algn="ctr"/>
            <a:r>
              <a:rPr smtClean="0"/>
              <a:t>Equity and the digital divide</a:t>
            </a:r>
            <a:endParaRPr lang="en-US" dirty="0"/>
          </a:p>
        </p:txBody>
      </p:sp>
      <p:sp>
        <p:nvSpPr>
          <p:cNvPr id="5" name="Content Placeholder 4"/>
          <p:cNvSpPr>
            <a:spLocks noGrp="1"/>
          </p:cNvSpPr>
          <p:nvPr>
            <p:ph idx="1"/>
          </p:nvPr>
        </p:nvSpPr>
        <p:spPr/>
        <p:txBody>
          <a:bodyPr/>
          <a:lstStyle/>
          <a:p>
            <a:pPr>
              <a:buNone/>
            </a:pPr>
            <a:endParaRPr lang="en-US" dirty="0" smtClean="0"/>
          </a:p>
          <a:p>
            <a:r>
              <a:rPr lang="en-US" sz="2800" dirty="0" smtClean="0"/>
              <a:t>Statistics show that </a:t>
            </a:r>
          </a:p>
          <a:p>
            <a:pPr lvl="1"/>
            <a:r>
              <a:rPr lang="en-US" sz="2500" dirty="0" smtClean="0"/>
              <a:t>nearly </a:t>
            </a:r>
            <a:r>
              <a:rPr lang="en-US" sz="2500" b="1" dirty="0" smtClean="0"/>
              <a:t>70%</a:t>
            </a:r>
            <a:r>
              <a:rPr lang="en-US" sz="2500" dirty="0" smtClean="0"/>
              <a:t> of American and Asian American children have computer access at home; while </a:t>
            </a:r>
          </a:p>
          <a:p>
            <a:pPr lvl="1"/>
            <a:r>
              <a:rPr lang="en-US" sz="2500" dirty="0" smtClean="0"/>
              <a:t>less than </a:t>
            </a:r>
            <a:r>
              <a:rPr lang="en-US" sz="2500" b="1" dirty="0" smtClean="0"/>
              <a:t>40%</a:t>
            </a:r>
            <a:r>
              <a:rPr lang="en-US" sz="2500" dirty="0" smtClean="0"/>
              <a:t> of American Indian, Hispanic and African American children do. </a:t>
            </a:r>
          </a:p>
          <a:p>
            <a:pPr>
              <a:buNone/>
            </a:pPr>
            <a:endParaRPr lang="en-US" dirty="0"/>
          </a:p>
        </p:txBody>
      </p:sp>
      <p:pic>
        <p:nvPicPr>
          <p:cNvPr id="2050" name="Picture 2" descr="C:\Documents and Settings\Juliet Skinner\Local Settings\Temporary Internet Files\Content.IE5\ZGC03M6G\MCj04134600000[1].wmf"/>
          <p:cNvPicPr>
            <a:picLocks noChangeAspect="1" noChangeArrowheads="1"/>
          </p:cNvPicPr>
          <p:nvPr/>
        </p:nvPicPr>
        <p:blipFill>
          <a:blip r:embed="rId3" cstate="print"/>
          <a:srcRect/>
          <a:stretch>
            <a:fillRect/>
          </a:stretch>
        </p:blipFill>
        <p:spPr bwMode="auto">
          <a:xfrm>
            <a:off x="4419600" y="4495800"/>
            <a:ext cx="1905000" cy="202025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smtClean="0"/>
              <a:t>Equity and the digital divide</a:t>
            </a:r>
            <a:endParaRPr lang="en-US" dirty="0"/>
          </a:p>
        </p:txBody>
      </p:sp>
      <p:sp>
        <p:nvSpPr>
          <p:cNvPr id="5" name="Content Placeholder 4"/>
          <p:cNvSpPr>
            <a:spLocks noGrp="1"/>
          </p:cNvSpPr>
          <p:nvPr>
            <p:ph idx="1"/>
          </p:nvPr>
        </p:nvSpPr>
        <p:spPr/>
        <p:txBody>
          <a:bodyPr/>
          <a:lstStyle/>
          <a:p>
            <a:pPr>
              <a:buNone/>
            </a:pPr>
            <a:endParaRPr lang="en-US" dirty="0" smtClean="0"/>
          </a:p>
          <a:p>
            <a:r>
              <a:rPr lang="en-US" sz="2800" dirty="0" smtClean="0"/>
              <a:t>States are creating organizations to support migrant families.</a:t>
            </a:r>
          </a:p>
          <a:p>
            <a:endParaRPr lang="en-US" sz="2800" dirty="0" smtClean="0"/>
          </a:p>
          <a:p>
            <a:r>
              <a:rPr lang="en-US" sz="2800" dirty="0" smtClean="0"/>
              <a:t>School districts are creating after-school “technology rich” classes.</a:t>
            </a:r>
          </a:p>
          <a:p>
            <a:endParaRPr lang="en-US" sz="2800" dirty="0" smtClean="0"/>
          </a:p>
          <a:p>
            <a:r>
              <a:rPr lang="en-US" sz="2800" dirty="0" smtClean="0"/>
              <a:t> One Laptop Per Child</a:t>
            </a:r>
          </a:p>
          <a:p>
            <a:endParaRPr lang="en-US" dirty="0"/>
          </a:p>
        </p:txBody>
      </p:sp>
      <p:pic>
        <p:nvPicPr>
          <p:cNvPr id="3075" name="Picture 3" descr="C:\Documents and Settings\Juliet Skinner\Local Settings\Temporary Internet Files\Content.IE5\V2RIP91B\MPj04387670000[1].jpg"/>
          <p:cNvPicPr>
            <a:picLocks noChangeAspect="1" noChangeArrowheads="1"/>
          </p:cNvPicPr>
          <p:nvPr/>
        </p:nvPicPr>
        <p:blipFill>
          <a:blip r:embed="rId3" cstate="print"/>
          <a:srcRect/>
          <a:stretch>
            <a:fillRect/>
          </a:stretch>
        </p:blipFill>
        <p:spPr bwMode="auto">
          <a:xfrm>
            <a:off x="4876800" y="4777454"/>
            <a:ext cx="2438400" cy="208054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Assessment</a:t>
            </a:r>
            <a:endParaRPr lang="en-US" dirty="0"/>
          </a:p>
        </p:txBody>
      </p:sp>
      <p:sp>
        <p:nvSpPr>
          <p:cNvPr id="5" name="Subtitle 4"/>
          <p:cNvSpPr>
            <a:spLocks noGrp="1"/>
          </p:cNvSpPr>
          <p:nvPr>
            <p:ph type="subTitle" idx="1"/>
          </p:nvPr>
        </p:nvSpPr>
        <p:spPr>
          <a:xfrm>
            <a:off x="3419622" y="3539864"/>
            <a:ext cx="5114778" cy="1101248"/>
          </a:xfrm>
        </p:spPr>
        <p:txBody>
          <a:bodyPr/>
          <a:lstStyle/>
          <a:p>
            <a:r>
              <a:rPr lang="en-US" dirty="0" smtClean="0"/>
              <a:t>Chapter 8</a:t>
            </a:r>
          </a:p>
          <a:p>
            <a:r>
              <a:rPr lang="en-US" dirty="0" smtClean="0"/>
              <a:t>Page 168</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62400" y="1524000"/>
            <a:ext cx="3359888" cy="1066800"/>
          </a:xfrm>
        </p:spPr>
        <p:txBody>
          <a:bodyPr/>
          <a:lstStyle/>
          <a:p>
            <a:r>
              <a:rPr lang="en-US" dirty="0" smtClean="0"/>
              <a:t>Assessment</a:t>
            </a:r>
            <a:endParaRPr lang="en-US" dirty="0"/>
          </a:p>
        </p:txBody>
      </p:sp>
      <p:pic>
        <p:nvPicPr>
          <p:cNvPr id="4098" name="Picture 2" descr="C:\Documents and Settings\v125\Local Settings\Temporary Internet Files\Content.IE5\47HQCMTR\MCj03974820000[1].wmf"/>
          <p:cNvPicPr>
            <a:picLocks noChangeAspect="1" noChangeArrowheads="1"/>
          </p:cNvPicPr>
          <p:nvPr/>
        </p:nvPicPr>
        <p:blipFill>
          <a:blip r:embed="rId3" cstate="print"/>
          <a:srcRect/>
          <a:stretch>
            <a:fillRect/>
          </a:stretch>
        </p:blipFill>
        <p:spPr bwMode="auto">
          <a:xfrm>
            <a:off x="1143000" y="1066800"/>
            <a:ext cx="2187768" cy="2057400"/>
          </a:xfrm>
          <a:prstGeom prst="rect">
            <a:avLst/>
          </a:prstGeom>
          <a:noFill/>
        </p:spPr>
      </p:pic>
      <p:sp>
        <p:nvSpPr>
          <p:cNvPr id="7" name="TextBox 6"/>
          <p:cNvSpPr txBox="1"/>
          <p:nvPr/>
        </p:nvSpPr>
        <p:spPr>
          <a:xfrm>
            <a:off x="1066800" y="3124200"/>
            <a:ext cx="6324600" cy="3416320"/>
          </a:xfrm>
          <a:prstGeom prst="rect">
            <a:avLst/>
          </a:prstGeom>
          <a:noFill/>
        </p:spPr>
        <p:txBody>
          <a:bodyPr wrap="square" rtlCol="0">
            <a:spAutoFit/>
          </a:bodyPr>
          <a:lstStyle/>
          <a:p>
            <a:r>
              <a:rPr lang="en-US" sz="2400" dirty="0" smtClean="0"/>
              <a:t>Performance assessments call upon the student to demonstrate specific skills and then apply the skills and knowledge that they have mastered. </a:t>
            </a:r>
          </a:p>
          <a:p>
            <a:endParaRPr lang="en-US" sz="2400" dirty="0" smtClean="0"/>
          </a:p>
          <a:p>
            <a:r>
              <a:rPr lang="en-US" sz="2400" dirty="0" smtClean="0"/>
              <a:t>The most obvious use of Web 2.0 tools for assessment would be for the students to be able to show what they know in a wide variety of media.</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20040"/>
            <a:ext cx="5486400" cy="1143000"/>
          </a:xfrm>
        </p:spPr>
        <p:txBody>
          <a:bodyPr>
            <a:normAutofit fontScale="90000"/>
          </a:bodyPr>
          <a:lstStyle/>
          <a:p>
            <a:r>
              <a:rPr lang="en-US" dirty="0" smtClean="0"/>
              <a:t>A New tool to assist in assessment…………….</a:t>
            </a:r>
            <a:endParaRPr lang="en-US" dirty="0"/>
          </a:p>
        </p:txBody>
      </p:sp>
      <p:sp>
        <p:nvSpPr>
          <p:cNvPr id="5" name="Content Placeholder 4"/>
          <p:cNvSpPr>
            <a:spLocks noGrp="1"/>
          </p:cNvSpPr>
          <p:nvPr>
            <p:ph idx="1"/>
          </p:nvPr>
        </p:nvSpPr>
        <p:spPr>
          <a:xfrm>
            <a:off x="457200" y="2133600"/>
            <a:ext cx="6705600" cy="3200400"/>
          </a:xfrm>
        </p:spPr>
        <p:txBody>
          <a:bodyPr>
            <a:normAutofit/>
          </a:bodyPr>
          <a:lstStyle/>
          <a:p>
            <a:r>
              <a:rPr lang="en-US" sz="2000" dirty="0" smtClean="0"/>
              <a:t> </a:t>
            </a:r>
            <a:r>
              <a:rPr lang="en-US" sz="2400" dirty="0" smtClean="0"/>
              <a:t>E-portfolio- Elgg is a new breed of social software that is based around choice, flexibility and openness.</a:t>
            </a:r>
          </a:p>
          <a:p>
            <a:endParaRPr lang="en-US" sz="2400" dirty="0" smtClean="0"/>
          </a:p>
          <a:p>
            <a:r>
              <a:rPr lang="en-US" sz="2400" dirty="0" smtClean="0"/>
              <a:t>Students can engage in multinational conversations about school life to demonstrate their ability to communicate   to diverse audiences.</a:t>
            </a:r>
            <a:endParaRPr lang="en-US" sz="2400" dirty="0"/>
          </a:p>
        </p:txBody>
      </p:sp>
      <p:pic>
        <p:nvPicPr>
          <p:cNvPr id="5122" name="Picture 2" descr="C:\Documents and Settings\v125\Local Settings\Temporary Internet Files\Content.IE5\FAOB6U10\MCj03797570000[1].wmf"/>
          <p:cNvPicPr>
            <a:picLocks noChangeAspect="1" noChangeArrowheads="1"/>
          </p:cNvPicPr>
          <p:nvPr/>
        </p:nvPicPr>
        <p:blipFill>
          <a:blip r:embed="rId3" cstate="print"/>
          <a:srcRect/>
          <a:stretch>
            <a:fillRect/>
          </a:stretch>
        </p:blipFill>
        <p:spPr bwMode="auto">
          <a:xfrm>
            <a:off x="5486400" y="4495800"/>
            <a:ext cx="2743200" cy="2362200"/>
          </a:xfrm>
          <a:prstGeom prst="rect">
            <a:avLst/>
          </a:prstGeom>
          <a:noFill/>
        </p:spPr>
      </p:pic>
      <p:pic>
        <p:nvPicPr>
          <p:cNvPr id="5123" name="Picture 3" descr="C:\Documents and Settings\v125\Local Settings\Temporary Internet Files\Content.IE5\FAOB6U10\MCj04420380000[1].wmf"/>
          <p:cNvPicPr>
            <a:picLocks noChangeAspect="1" noChangeArrowheads="1"/>
          </p:cNvPicPr>
          <p:nvPr/>
        </p:nvPicPr>
        <p:blipFill>
          <a:blip r:embed="rId4" cstate="print"/>
          <a:srcRect/>
          <a:stretch>
            <a:fillRect/>
          </a:stretch>
        </p:blipFill>
        <p:spPr bwMode="auto">
          <a:xfrm>
            <a:off x="228600" y="304800"/>
            <a:ext cx="1520825" cy="1895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81600" y="685800"/>
            <a:ext cx="3657600" cy="31242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2800" dirty="0" smtClean="0">
                <a:latin typeface="Tahoma" pitchFamily="34" charset="0"/>
                <a:cs typeface="Tahoma" pitchFamily="34" charset="0"/>
              </a:rPr>
              <a:t>Our ongoing challenge for all our Schools is to provide an equal opportunity to learn</a:t>
            </a:r>
            <a:endParaRPr lang="en-US" sz="2800" dirty="0">
              <a:latin typeface="Tahoma" pitchFamily="34" charset="0"/>
              <a:cs typeface="Tahoma" pitchFamily="34" charset="0"/>
            </a:endParaRPr>
          </a:p>
        </p:txBody>
      </p:sp>
      <p:sp>
        <p:nvSpPr>
          <p:cNvPr id="6" name="Text Placeholder 5"/>
          <p:cNvSpPr>
            <a:spLocks noGrp="1"/>
          </p:cNvSpPr>
          <p:nvPr>
            <p:ph type="body" sz="half" idx="2"/>
          </p:nvPr>
        </p:nvSpPr>
        <p:spPr>
          <a:xfrm>
            <a:off x="5278902" y="4038600"/>
            <a:ext cx="3865098" cy="2438400"/>
          </a:xfrm>
        </p:spPr>
        <p:txBody>
          <a:bodyPr>
            <a:normAutofit fontScale="92500"/>
          </a:bodyPr>
          <a:lstStyle/>
          <a:p>
            <a:pPr lvl="0"/>
            <a:r>
              <a:rPr lang="en-US" sz="2400" dirty="0" smtClean="0"/>
              <a:t>Web 2.0 will give educators the opportunity to make learning engaging, interesting and beneficial, especially for English Language Learners. </a:t>
            </a:r>
          </a:p>
          <a:p>
            <a:r>
              <a:rPr lang="en-US" sz="2400" dirty="0" smtClean="0"/>
              <a:t> </a:t>
            </a:r>
          </a:p>
          <a:p>
            <a:r>
              <a:rPr lang="en-US" sz="2400" dirty="0" smtClean="0"/>
              <a:t> </a:t>
            </a:r>
          </a:p>
          <a:p>
            <a:endParaRPr lang="en-US" dirty="0"/>
          </a:p>
        </p:txBody>
      </p:sp>
      <p:pic>
        <p:nvPicPr>
          <p:cNvPr id="12" name="Picture Placeholder 11" descr="Picture1.jpg"/>
          <p:cNvPicPr>
            <a:picLocks noGrp="1" noChangeAspect="1"/>
          </p:cNvPicPr>
          <p:nvPr>
            <p:ph type="pic" idx="1"/>
          </p:nvPr>
        </p:nvPicPr>
        <p:blipFill>
          <a:blip r:embed="rId3" cstate="print"/>
          <a:srcRect t="19" b="19"/>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a:xfrm>
            <a:off x="457200" y="1600201"/>
            <a:ext cx="7391400" cy="2743200"/>
          </a:xfrm>
        </p:spPr>
        <p:txBody>
          <a:bodyPr>
            <a:normAutofit/>
          </a:bodyPr>
          <a:lstStyle/>
          <a:p>
            <a:endParaRPr lang="en-US" dirty="0" smtClean="0"/>
          </a:p>
          <a:p>
            <a:r>
              <a:rPr lang="en-US" dirty="0" smtClean="0"/>
              <a:t>A second language is best acquired through meaningful engagement with the language as opposed to a set of grammatically rules to be mastered.</a:t>
            </a:r>
          </a:p>
        </p:txBody>
      </p:sp>
      <p:pic>
        <p:nvPicPr>
          <p:cNvPr id="5" name="Picture 4" descr="C:\Documents and Settings\v209b\Local Settings\Temporary Internet Files\Content.IE5\EOA0SYSA\MPj04394330000[1].jpg"/>
          <p:cNvPicPr>
            <a:picLocks noChangeAspect="1" noChangeArrowheads="1"/>
          </p:cNvPicPr>
          <p:nvPr/>
        </p:nvPicPr>
        <p:blipFill>
          <a:blip r:embed="rId3" cstate="print"/>
          <a:srcRect/>
          <a:stretch>
            <a:fillRect/>
          </a:stretch>
        </p:blipFill>
        <p:spPr bwMode="auto">
          <a:xfrm rot="5400000">
            <a:off x="4437743" y="3106057"/>
            <a:ext cx="2554514" cy="381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a:xfrm>
            <a:off x="457200" y="1981200"/>
            <a:ext cx="7391400" cy="2667000"/>
          </a:xfrm>
        </p:spPr>
        <p:txBody>
          <a:bodyPr>
            <a:normAutofit/>
          </a:bodyPr>
          <a:lstStyle/>
          <a:p>
            <a:r>
              <a:rPr lang="en-US" dirty="0" smtClean="0"/>
              <a:t>Current literature provides many ideas on how teachers can teach learning strategies and how certain strategies, such as visualizing, affect the students reading comprehension. </a:t>
            </a:r>
          </a:p>
        </p:txBody>
      </p:sp>
      <p:pic>
        <p:nvPicPr>
          <p:cNvPr id="4100" name="Picture 4" descr="C:\Documents and Settings\Juliet Skinner\Local Settings\Temporary Internet Files\Content.IE5\ZGC03M6G\MPj04395730000[1].jpg"/>
          <p:cNvPicPr>
            <a:picLocks noChangeAspect="1" noChangeArrowheads="1"/>
          </p:cNvPicPr>
          <p:nvPr/>
        </p:nvPicPr>
        <p:blipFill>
          <a:blip r:embed="rId3" cstate="print"/>
          <a:srcRect/>
          <a:stretch>
            <a:fillRect/>
          </a:stretch>
        </p:blipFill>
        <p:spPr bwMode="auto">
          <a:xfrm>
            <a:off x="3886200" y="3429000"/>
            <a:ext cx="3048000" cy="32205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a:xfrm>
            <a:off x="457200" y="1752599"/>
            <a:ext cx="7391400" cy="3429001"/>
          </a:xfrm>
        </p:spPr>
        <p:txBody>
          <a:bodyPr>
            <a:normAutofit/>
          </a:bodyPr>
          <a:lstStyle/>
          <a:p>
            <a:r>
              <a:rPr lang="en-US" dirty="0" smtClean="0"/>
              <a:t>Teachers need to be prepared to utilize technology in their classrooms. </a:t>
            </a:r>
          </a:p>
          <a:p>
            <a:pPr>
              <a:buNone/>
            </a:pPr>
            <a:endParaRPr lang="en-US" dirty="0" smtClean="0"/>
          </a:p>
          <a:p>
            <a:r>
              <a:rPr lang="en-US" dirty="0" smtClean="0"/>
              <a:t>Research has shown that the use of multimedia provided a non threatening environment.</a:t>
            </a:r>
          </a:p>
        </p:txBody>
      </p:sp>
      <p:pic>
        <p:nvPicPr>
          <p:cNvPr id="5122" name="Picture 2" descr="C:\Program Files\Microsoft Office\MEDIA\CAGCAT10\j0287005.wmf"/>
          <p:cNvPicPr>
            <a:picLocks noChangeAspect="1" noChangeArrowheads="1"/>
          </p:cNvPicPr>
          <p:nvPr/>
        </p:nvPicPr>
        <p:blipFill>
          <a:blip r:embed="rId3" cstate="print"/>
          <a:srcRect/>
          <a:stretch>
            <a:fillRect/>
          </a:stretch>
        </p:blipFill>
        <p:spPr bwMode="auto">
          <a:xfrm>
            <a:off x="3810000" y="4343400"/>
            <a:ext cx="2743200" cy="2178867"/>
          </a:xfrm>
          <a:prstGeom prst="round2DiagRect">
            <a:avLst>
              <a:gd name="adj1" fmla="val 16667"/>
              <a:gd name="adj2" fmla="val 17168"/>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a:xfrm>
            <a:off x="457200" y="1600201"/>
            <a:ext cx="7391400" cy="2438400"/>
          </a:xfrm>
        </p:spPr>
        <p:txBody>
          <a:bodyPr>
            <a:normAutofit/>
          </a:bodyPr>
          <a:lstStyle/>
          <a:p>
            <a:r>
              <a:rPr lang="en-US" dirty="0" smtClean="0"/>
              <a:t>Number of students that continue to enter the U.S. public school classrooms with a first language other the English continues to grow</a:t>
            </a:r>
            <a:r>
              <a:rPr lang="en-US" dirty="0" smtClean="0"/>
              <a:t>.</a:t>
            </a:r>
            <a:endParaRPr lang="en-US" dirty="0" smtClean="0"/>
          </a:p>
        </p:txBody>
      </p:sp>
      <p:pic>
        <p:nvPicPr>
          <p:cNvPr id="3075" name="Picture 3" descr="C:\Documents and Settings\v209b\Local Settings\Temporary Internet Files\Content.IE5\EOA0SYSA\MPj04373240000[1].jpg"/>
          <p:cNvPicPr>
            <a:picLocks noChangeAspect="1" noChangeArrowheads="1"/>
          </p:cNvPicPr>
          <p:nvPr/>
        </p:nvPicPr>
        <p:blipFill>
          <a:blip r:embed="rId3" cstate="print"/>
          <a:srcRect/>
          <a:stretch>
            <a:fillRect/>
          </a:stretch>
        </p:blipFill>
        <p:spPr bwMode="auto">
          <a:xfrm>
            <a:off x="3810000" y="3200400"/>
            <a:ext cx="3090672" cy="345602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a:xfrm>
            <a:off x="457200" y="1600201"/>
            <a:ext cx="7315200" cy="2971800"/>
          </a:xfrm>
        </p:spPr>
        <p:txBody>
          <a:bodyPr>
            <a:normAutofit lnSpcReduction="10000"/>
          </a:bodyPr>
          <a:lstStyle/>
          <a:p>
            <a:r>
              <a:rPr lang="en-US" dirty="0" smtClean="0"/>
              <a:t>Number of students that continue to enter the U.S. public school classrooms with a first language other the English continues to grow.</a:t>
            </a:r>
          </a:p>
          <a:p>
            <a:r>
              <a:rPr lang="en-US" dirty="0" smtClean="0"/>
              <a:t>Using technology to work with these students  helps them develop critical analysis skills.</a:t>
            </a:r>
          </a:p>
        </p:txBody>
      </p:sp>
      <p:pic>
        <p:nvPicPr>
          <p:cNvPr id="5124" name="Picture 4" descr="C:\Documents and Settings\v209b\Local Settings\Temporary Internet Files\Content.IE5\EOA0SYSA\MPj04384110000[1].jpg"/>
          <p:cNvPicPr>
            <a:picLocks noChangeAspect="1" noChangeArrowheads="1"/>
          </p:cNvPicPr>
          <p:nvPr/>
        </p:nvPicPr>
        <p:blipFill>
          <a:blip r:embed="rId3" cstate="print"/>
          <a:srcRect/>
          <a:stretch>
            <a:fillRect/>
          </a:stretch>
        </p:blipFill>
        <p:spPr bwMode="auto">
          <a:xfrm>
            <a:off x="3429000" y="4191000"/>
            <a:ext cx="3429000" cy="22957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Number of students that continue to enter the U.S. public school classrooms with a first language other the English continues to grow.</a:t>
            </a:r>
          </a:p>
          <a:p>
            <a:r>
              <a:rPr lang="en-US" dirty="0" smtClean="0"/>
              <a:t>Using technology to work with these students  helps them develop critical analysis skills.</a:t>
            </a:r>
          </a:p>
        </p:txBody>
      </p:sp>
      <p:sp>
        <p:nvSpPr>
          <p:cNvPr id="4" name="Content Placeholder 3"/>
          <p:cNvSpPr>
            <a:spLocks noGrp="1"/>
          </p:cNvSpPr>
          <p:nvPr>
            <p:ph sz="half" idx="2"/>
          </p:nvPr>
        </p:nvSpPr>
        <p:spPr>
          <a:xfrm>
            <a:off x="4178808" y="1600201"/>
            <a:ext cx="3520440" cy="3200400"/>
          </a:xfrm>
        </p:spPr>
        <p:txBody>
          <a:bodyPr>
            <a:normAutofit fontScale="85000" lnSpcReduction="20000"/>
          </a:bodyPr>
          <a:lstStyle/>
          <a:p>
            <a:r>
              <a:rPr lang="en-US" u="sng" dirty="0" smtClean="0"/>
              <a:t>Blogging</a:t>
            </a:r>
            <a:r>
              <a:rPr lang="en-US" dirty="0" smtClean="0"/>
              <a:t> in the classroom allows for enhanced comprehension and communication among students as well as the ability to build deeper understanding across the curriculum.</a:t>
            </a:r>
          </a:p>
          <a:p>
            <a:endParaRPr lang="en-US" dirty="0"/>
          </a:p>
        </p:txBody>
      </p:sp>
      <p:pic>
        <p:nvPicPr>
          <p:cNvPr id="4098" name="Picture 2" descr="C:\Documents and Settings\v209b\Local Settings\Temporary Internet Files\Content.IE5\TF1ZYVID\MCj04346710000[1].wmf"/>
          <p:cNvPicPr>
            <a:picLocks noChangeAspect="1" noChangeArrowheads="1"/>
          </p:cNvPicPr>
          <p:nvPr/>
        </p:nvPicPr>
        <p:blipFill>
          <a:blip r:embed="rId3" cstate="print"/>
          <a:srcRect/>
          <a:stretch>
            <a:fillRect/>
          </a:stretch>
        </p:blipFill>
        <p:spPr bwMode="auto">
          <a:xfrm>
            <a:off x="4953000" y="4648200"/>
            <a:ext cx="1914525" cy="19462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and English as a second language</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Number of students that continue to enter the U.S. public school classrooms with a first language other the English continues to grow.</a:t>
            </a:r>
          </a:p>
          <a:p>
            <a:r>
              <a:rPr lang="en-US" dirty="0" smtClean="0"/>
              <a:t>Using technology to work with these students  helps them develop critical analysis skills.</a:t>
            </a:r>
          </a:p>
        </p:txBody>
      </p:sp>
      <p:sp>
        <p:nvSpPr>
          <p:cNvPr id="4" name="Content Placeholder 3"/>
          <p:cNvSpPr>
            <a:spLocks noGrp="1"/>
          </p:cNvSpPr>
          <p:nvPr>
            <p:ph sz="half" idx="2"/>
          </p:nvPr>
        </p:nvSpPr>
        <p:spPr/>
        <p:txBody>
          <a:bodyPr>
            <a:normAutofit fontScale="70000" lnSpcReduction="20000"/>
          </a:bodyPr>
          <a:lstStyle/>
          <a:p>
            <a:r>
              <a:rPr lang="en-US" u="sng" dirty="0" smtClean="0"/>
              <a:t>Blogging</a:t>
            </a:r>
            <a:r>
              <a:rPr lang="en-US" dirty="0" smtClean="0"/>
              <a:t> in the classroom allows for enhanced comprehension and communication among students as well as the ability to build deeper understanding across the curriculum.</a:t>
            </a:r>
          </a:p>
          <a:p>
            <a:r>
              <a:rPr lang="en-US" u="sng" dirty="0" smtClean="0"/>
              <a:t>Podcasting </a:t>
            </a:r>
            <a:r>
              <a:rPr lang="en-US" dirty="0" smtClean="0"/>
              <a:t>helps with the listening skills. The students can review what they are listening to and test themselves. Podcasting may be one of the most effective ways to learn a foreign language.</a:t>
            </a:r>
          </a:p>
          <a:p>
            <a:endParaRPr lang="en-US" dirty="0"/>
          </a:p>
        </p:txBody>
      </p:sp>
      <p:pic>
        <p:nvPicPr>
          <p:cNvPr id="1028" name="Picture 4" descr="C:\Documents and Settings\v125\Local Settings\Temporary Internet Files\Content.IE5\M8J7DS4R\MCj04413420000[1].png"/>
          <p:cNvPicPr>
            <a:picLocks noChangeAspect="1" noChangeArrowheads="1"/>
          </p:cNvPicPr>
          <p:nvPr/>
        </p:nvPicPr>
        <p:blipFill>
          <a:blip r:embed="rId3" cstate="print"/>
          <a:srcRect/>
          <a:stretch>
            <a:fillRect/>
          </a:stretch>
        </p:blipFill>
        <p:spPr bwMode="auto">
          <a:xfrm>
            <a:off x="1143000" y="4343400"/>
            <a:ext cx="2057400" cy="2057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174</TotalTime>
  <Words>1015</Words>
  <Application>Microsoft Office PowerPoint</Application>
  <PresentationFormat>On-screen Show (4:3)</PresentationFormat>
  <Paragraphs>91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Systemic Issues</vt:lpstr>
      <vt:lpstr>Our ongoing challenge for all our Schools is to provide an equal opportunity to learn</vt:lpstr>
      <vt:lpstr>English language learners and English as a second language</vt:lpstr>
      <vt:lpstr>English language learners and English as a second language</vt:lpstr>
      <vt:lpstr>English language learners and English as a second language</vt:lpstr>
      <vt:lpstr>English language learners and English as a second language</vt:lpstr>
      <vt:lpstr>English language learners and English as a second language</vt:lpstr>
      <vt:lpstr>English language learners and English as a second language</vt:lpstr>
      <vt:lpstr>English language learners and English as a second language</vt:lpstr>
      <vt:lpstr>Students with special needs</vt:lpstr>
      <vt:lpstr>Equality and the digital divide</vt:lpstr>
      <vt:lpstr>Equity and the digital divide</vt:lpstr>
      <vt:lpstr>Equity and the digital divide</vt:lpstr>
      <vt:lpstr>Equity and the digital divide</vt:lpstr>
      <vt:lpstr>Assessment</vt:lpstr>
      <vt:lpstr>Assessment</vt:lpstr>
      <vt:lpstr>A New tool to assist in assessment…………….</vt:lpstr>
    </vt:vector>
  </TitlesOfParts>
  <Company>Indian River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Issues</dc:title>
  <dc:creator>v125</dc:creator>
  <cp:lastModifiedBy>V209B</cp:lastModifiedBy>
  <cp:revision>33</cp:revision>
  <dcterms:created xsi:type="dcterms:W3CDTF">2009-09-10T20:47:36Z</dcterms:created>
  <dcterms:modified xsi:type="dcterms:W3CDTF">2009-09-15T21:58:18Z</dcterms:modified>
</cp:coreProperties>
</file>